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80" r:id="rId3"/>
    <p:sldId id="295" r:id="rId4"/>
    <p:sldId id="296" r:id="rId5"/>
    <p:sldId id="297" r:id="rId6"/>
    <p:sldId id="298" r:id="rId7"/>
    <p:sldId id="299" r:id="rId8"/>
    <p:sldId id="300" r:id="rId9"/>
    <p:sldId id="301" r:id="rId10"/>
    <p:sldId id="302" r:id="rId11"/>
    <p:sldId id="303" r:id="rId12"/>
    <p:sldId id="281" r:id="rId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FBA3"/>
    <a:srgbClr val="D1F977"/>
    <a:srgbClr val="EBFC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09" autoAdjust="0"/>
    <p:restoredTop sz="94673" autoAdjust="0"/>
  </p:normalViewPr>
  <p:slideViewPr>
    <p:cSldViewPr>
      <p:cViewPr>
        <p:scale>
          <a:sx n="75" d="100"/>
          <a:sy n="75" d="100"/>
        </p:scale>
        <p:origin x="-1666" y="-25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41B13CC-5FA5-4F1C-A812-ED13805BCA83}"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18E003-0DB6-4B05-A4F5-4BDF4BCA245E}"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B41B13CC-5FA5-4F1C-A812-ED13805BCA83}"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18E003-0DB6-4B05-A4F5-4BDF4BCA245E}"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B41B13CC-5FA5-4F1C-A812-ED13805BCA83}"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18E003-0DB6-4B05-A4F5-4BDF4BCA245E}"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B41B13CC-5FA5-4F1C-A812-ED13805BCA83}"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18E003-0DB6-4B05-A4F5-4BDF4BCA245E}"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B41B13CC-5FA5-4F1C-A812-ED13805BCA83}"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18E003-0DB6-4B05-A4F5-4BDF4BCA245E}"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B41B13CC-5FA5-4F1C-A812-ED13805BCA83}"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18E003-0DB6-4B05-A4F5-4BDF4BCA245E}"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B41B13CC-5FA5-4F1C-A812-ED13805BCA83}"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18E003-0DB6-4B05-A4F5-4BDF4BCA245E}"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41B13CC-5FA5-4F1C-A812-ED13805BCA83}"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18E003-0DB6-4B05-A4F5-4BDF4BCA245E}"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1B13CC-5FA5-4F1C-A812-ED13805BCA83}"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18E003-0DB6-4B05-A4F5-4BDF4BCA245E}"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B41B13CC-5FA5-4F1C-A812-ED13805BCA83}"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18E003-0DB6-4B05-A4F5-4BDF4BCA245E}"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B41B13CC-5FA5-4F1C-A812-ED13805BCA83}"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18E003-0DB6-4B05-A4F5-4BDF4BCA245E}"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0FBA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1B13CC-5FA5-4F1C-A812-ED13805BCA83}"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18E003-0DB6-4B05-A4F5-4BDF4BCA245E}"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public.tableau.com/views/BirdStrikesinUSbetween2000-2011/DataVisualizationofBirdStrikesbetween20002011inUS" TargetMode="Externa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GIF"/></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docs.google.com/spreadsheets/d/1PF1PQ4qg4ySrtyOXiF6SFGX7P0Qfl_r/edit?rtpof=true&amp;sd=true" TargetMode="Externa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ndia's agriculture technology can grow to $24.1 billion in 5 years: Report  - The Economic Times"/>
          <p:cNvPicPr>
            <a:picLocks noChangeAspect="1" noChangeArrowheads="1"/>
          </p:cNvPicPr>
          <p:nvPr/>
        </p:nvPicPr>
        <p:blipFill>
          <a:blip r:embed="rId1"/>
          <a:srcRect/>
          <a:stretch>
            <a:fillRect/>
          </a:stretch>
        </p:blipFill>
        <p:spPr bwMode="auto">
          <a:xfrm>
            <a:off x="0" y="3276600"/>
            <a:ext cx="9144000" cy="3581400"/>
          </a:xfrm>
          <a:prstGeom prst="rect">
            <a:avLst/>
          </a:prstGeom>
          <a:noFill/>
        </p:spPr>
      </p:pic>
      <p:sp>
        <p:nvSpPr>
          <p:cNvPr id="3" name="slide1"/>
          <p:cNvSpPr>
            <a:spLocks noGrp="1"/>
          </p:cNvSpPr>
          <p:nvPr>
            <p:ph type="ctrTitle"/>
          </p:nvPr>
        </p:nvSpPr>
        <p:spPr>
          <a:xfrm>
            <a:off x="1" y="1311217"/>
            <a:ext cx="9143999" cy="1876297"/>
          </a:xfrm>
        </p:spPr>
        <p:txBody>
          <a:bodyPr>
            <a:normAutofit/>
          </a:bodyPr>
          <a:lstStyle/>
          <a:p>
            <a:r>
              <a:rPr lang="en-US" sz="3100" b="1" dirty="0">
                <a:latin typeface="Castellar" pitchFamily="18" charset="0"/>
              </a:rPr>
              <a:t>PROJECT </a:t>
            </a:r>
            <a:r>
              <a:rPr lang="en-US" sz="3100" b="1" dirty="0" smtClean="0">
                <a:latin typeface="Castellar" pitchFamily="18" charset="0"/>
              </a:rPr>
              <a:t>7:</a:t>
            </a:r>
            <a:br>
              <a:rPr lang="en-US" u="sng" dirty="0"/>
            </a:br>
            <a:r>
              <a:rPr lang="en-US" sz="3600" b="1" dirty="0" smtClean="0">
                <a:latin typeface="Californian FB" pitchFamily="18" charset="0"/>
              </a:rPr>
              <a:t>CROP PRODUCTION ANALYSIS IN INDIA</a:t>
            </a:r>
            <a:br>
              <a:rPr lang="en-US" sz="3600" b="1" dirty="0" smtClean="0">
                <a:latin typeface="Californian FB" pitchFamily="18" charset="0"/>
              </a:rPr>
            </a:br>
            <a:r>
              <a:rPr sz="2700" smtClean="0">
                <a:latin typeface="Californian FB" pitchFamily="18" charset="0"/>
              </a:rPr>
              <a:t>Domain:</a:t>
            </a:r>
            <a:r>
              <a:rPr lang="en-US" sz="2700" dirty="0">
                <a:latin typeface="Californian FB" pitchFamily="18" charset="0"/>
              </a:rPr>
              <a:t> </a:t>
            </a:r>
            <a:r>
              <a:rPr lang="en-US" sz="2700" dirty="0" smtClean="0">
                <a:latin typeface="Californian FB" pitchFamily="18" charset="0"/>
              </a:rPr>
              <a:t>Agriculture</a:t>
            </a:r>
            <a:endParaRPr lang="en-US" dirty="0">
              <a:latin typeface="Californian FB" pitchFamily="18" charset="0"/>
              <a:hlinkClick r:id="rId2"/>
            </a:endParaRPr>
          </a:p>
        </p:txBody>
      </p:sp>
      <p:sp>
        <p:nvSpPr>
          <p:cNvPr id="4" name="TextBox 3"/>
          <p:cNvSpPr txBox="1"/>
          <p:nvPr/>
        </p:nvSpPr>
        <p:spPr>
          <a:xfrm>
            <a:off x="2895600" y="152400"/>
            <a:ext cx="3319013" cy="1077218"/>
          </a:xfrm>
          <a:prstGeom prst="rect">
            <a:avLst/>
          </a:prstGeom>
          <a:solidFill>
            <a:srgbClr val="EBFCC4"/>
          </a:solidFill>
          <a:ln w="38100" cmpd="dbl">
            <a:solidFill>
              <a:srgbClr val="F5B541"/>
            </a:solidFill>
          </a:ln>
        </p:spPr>
        <p:txBody>
          <a:bodyPr wrap="square" rtlCol="0">
            <a:spAutoFit/>
          </a:bodyPr>
          <a:lstStyle/>
          <a:p>
            <a:pPr algn="ctr"/>
            <a:r>
              <a:rPr lang="en-US" sz="3200" b="1" dirty="0" smtClean="0">
                <a:latin typeface="Castellar" pitchFamily="18" charset="0"/>
              </a:rPr>
              <a:t>PROJECT  REPORT</a:t>
            </a:r>
            <a:endParaRPr lang="en-US" sz="3200" b="1" dirty="0" smtClean="0">
              <a:latin typeface="Castellar" pitchFamily="18" charset="0"/>
            </a:endParaRPr>
          </a:p>
        </p:txBody>
      </p:sp>
      <p:sp>
        <p:nvSpPr>
          <p:cNvPr id="2" name="slide1"/>
          <p:cNvSpPr>
            <a:spLocks noGrp="1"/>
          </p:cNvSpPr>
          <p:nvPr>
            <p:ph type="subTitle" idx="1"/>
          </p:nvPr>
        </p:nvSpPr>
        <p:spPr>
          <a:xfrm>
            <a:off x="6248400" y="4648200"/>
            <a:ext cx="2740025" cy="977900"/>
          </a:xfrm>
          <a:solidFill>
            <a:srgbClr val="EBFCC4"/>
          </a:solidFill>
          <a:ln w="38100" cmpd="dbl">
            <a:solidFill>
              <a:srgbClr val="F5B541"/>
            </a:solidFill>
          </a:ln>
        </p:spPr>
        <p:txBody>
          <a:bodyPr>
            <a:normAutofit/>
          </a:bodyPr>
          <a:lstStyle/>
          <a:p>
            <a:r>
              <a:rPr lang="en-US" sz="2000" dirty="0" smtClean="0">
                <a:ln>
                  <a:solidFill>
                    <a:schemeClr val="accent1"/>
                  </a:solidFill>
                </a:ln>
                <a:solidFill>
                  <a:schemeClr val="tx1">
                    <a:lumMod val="95000"/>
                    <a:lumOff val="5000"/>
                  </a:schemeClr>
                </a:solidFill>
                <a:latin typeface="Times New Roman" panose="02020603050405020304" charset="0"/>
                <a:cs typeface="Times New Roman" panose="02020603050405020304" charset="0"/>
              </a:rPr>
              <a:t>Presented </a:t>
            </a:r>
            <a:r>
              <a:rPr lang="en-US" sz="2000" dirty="0">
                <a:ln>
                  <a:solidFill>
                    <a:schemeClr val="accent1"/>
                  </a:solidFill>
                </a:ln>
                <a:solidFill>
                  <a:schemeClr val="tx1">
                    <a:lumMod val="95000"/>
                    <a:lumOff val="5000"/>
                  </a:schemeClr>
                </a:solidFill>
                <a:latin typeface="Times New Roman" panose="02020603050405020304" charset="0"/>
                <a:cs typeface="Times New Roman" panose="02020603050405020304" charset="0"/>
              </a:rPr>
              <a:t>by</a:t>
            </a:r>
            <a:r>
              <a:rPr lang="en-US" sz="2000" dirty="0" smtClean="0">
                <a:ln>
                  <a:solidFill>
                    <a:schemeClr val="accent1"/>
                  </a:solidFill>
                </a:ln>
                <a:solidFill>
                  <a:schemeClr val="tx1">
                    <a:lumMod val="95000"/>
                    <a:lumOff val="5000"/>
                  </a:schemeClr>
                </a:solidFill>
                <a:latin typeface="Times New Roman" panose="02020603050405020304" charset="0"/>
                <a:cs typeface="Times New Roman" panose="02020603050405020304" charset="0"/>
              </a:rPr>
              <a:t>:-</a:t>
            </a:r>
            <a:endParaRPr lang="en-US" sz="2400" dirty="0" smtClean="0">
              <a:ln>
                <a:solidFill>
                  <a:schemeClr val="accent1"/>
                </a:solidFill>
              </a:ln>
              <a:solidFill>
                <a:schemeClr val="tx1">
                  <a:lumMod val="95000"/>
                  <a:lumOff val="5000"/>
                </a:schemeClr>
              </a:solidFill>
              <a:latin typeface="Times New Roman" panose="02020603050405020304" charset="0"/>
              <a:cs typeface="Times New Roman" panose="02020603050405020304" charset="0"/>
            </a:endParaRPr>
          </a:p>
          <a:p>
            <a:pPr>
              <a:buFont typeface="Arial" panose="020B0604020202020204" pitchFamily="34" charset="0"/>
              <a:buChar char="•"/>
            </a:pPr>
            <a:r>
              <a:rPr lang="en-US" sz="2400" dirty="0" smtClean="0">
                <a:ln>
                  <a:solidFill>
                    <a:schemeClr val="accent1"/>
                  </a:solidFill>
                </a:ln>
                <a:solidFill>
                  <a:schemeClr val="tx1">
                    <a:lumMod val="95000"/>
                    <a:lumOff val="5000"/>
                  </a:schemeClr>
                </a:solidFill>
                <a:latin typeface="Times New Roman" panose="02020603050405020304" charset="0"/>
                <a:cs typeface="Times New Roman" panose="02020603050405020304" charset="0"/>
              </a:rPr>
              <a:t>Priya </a:t>
            </a:r>
            <a:r>
              <a:rPr lang="en-US" sz="2400" dirty="0">
                <a:ln>
                  <a:solidFill>
                    <a:schemeClr val="accent1"/>
                  </a:solidFill>
                </a:ln>
                <a:solidFill>
                  <a:schemeClr val="tx1">
                    <a:lumMod val="95000"/>
                    <a:lumOff val="5000"/>
                  </a:schemeClr>
                </a:solidFill>
                <a:latin typeface="Times New Roman" panose="02020603050405020304" charset="0"/>
                <a:cs typeface="Times New Roman" panose="02020603050405020304" charset="0"/>
              </a:rPr>
              <a:t>Kumari</a:t>
            </a:r>
            <a:endParaRPr lang="en-US" sz="2400" dirty="0">
              <a:ln>
                <a:solidFill>
                  <a:schemeClr val="accent1"/>
                </a:solidFill>
              </a:ln>
              <a:solidFill>
                <a:schemeClr val="tx1">
                  <a:lumMod val="95000"/>
                  <a:lumOff val="5000"/>
                </a:schemeClr>
              </a:solidFill>
              <a:latin typeface="Times New Roman" panose="02020603050405020304" charset="0"/>
              <a:cs typeface="Times New Roman" panose="02020603050405020304" charset="0"/>
            </a:endParaRPr>
          </a:p>
        </p:txBody>
      </p:sp>
      <p:sp>
        <p:nvSpPr>
          <p:cNvPr id="7" name="slide1"/>
          <p:cNvSpPr txBox="1"/>
          <p:nvPr/>
        </p:nvSpPr>
        <p:spPr>
          <a:xfrm>
            <a:off x="6248400" y="3733800"/>
            <a:ext cx="2743200" cy="838200"/>
          </a:xfrm>
          <a:prstGeom prst="rect">
            <a:avLst/>
          </a:prstGeom>
          <a:solidFill>
            <a:srgbClr val="EBFCC4"/>
          </a:solidFill>
          <a:ln w="38100" cmpd="dbl">
            <a:solidFill>
              <a:srgbClr val="F5B541"/>
            </a:solidFill>
          </a:ln>
        </p:spPr>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en-US" sz="2000" b="0" i="0" u="none" strike="noStrike" kern="1200" cap="none" spc="0" normalizeH="0" baseline="0" noProof="0" dirty="0" smtClean="0">
                <a:ln>
                  <a:solidFill>
                    <a:schemeClr val="accent1"/>
                  </a:solidFill>
                </a:ln>
                <a:effectLst/>
                <a:uLnTx/>
                <a:uFillTx/>
                <a:latin typeface="Times New Roman" panose="02020603050405020304" charset="0"/>
                <a:ea typeface="+mn-ea"/>
                <a:cs typeface="Times New Roman" panose="02020603050405020304" charset="0"/>
              </a:rPr>
              <a:t>Mentor:-</a:t>
            </a:r>
            <a:endParaRPr kumimoji="0" lang="en-US" sz="2000" b="0" i="0" u="none" strike="noStrike" kern="1200" cap="none" spc="0" normalizeH="0" baseline="0" noProof="0" dirty="0" smtClean="0">
              <a:ln>
                <a:solidFill>
                  <a:schemeClr val="accent1"/>
                </a:solidFill>
              </a:ln>
              <a:effectLst/>
              <a:uLnTx/>
              <a:uFillTx/>
              <a:latin typeface="Times New Roman" panose="02020603050405020304" charset="0"/>
              <a:ea typeface="+mn-ea"/>
              <a:cs typeface="Times New Roman" panose="02020603050405020304" charset="0"/>
            </a:endParaRPr>
          </a:p>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en-US" sz="2000" dirty="0" err="1" smtClean="0">
                <a:ln>
                  <a:solidFill>
                    <a:schemeClr val="accent1"/>
                  </a:solidFill>
                </a:ln>
                <a:latin typeface="Times New Roman" panose="02020603050405020304" charset="0"/>
                <a:cs typeface="Times New Roman" panose="02020603050405020304" charset="0"/>
              </a:rPr>
              <a:t>Saiprasad</a:t>
            </a:r>
            <a:r>
              <a:rPr lang="en-US" sz="2000" dirty="0" smtClean="0">
                <a:ln>
                  <a:solidFill>
                    <a:schemeClr val="accent1"/>
                  </a:solidFill>
                </a:ln>
                <a:latin typeface="Times New Roman" panose="02020603050405020304" charset="0"/>
                <a:cs typeface="Times New Roman" panose="02020603050405020304" charset="0"/>
              </a:rPr>
              <a:t> </a:t>
            </a:r>
            <a:r>
              <a:rPr lang="en-US" sz="2000" dirty="0" err="1" smtClean="0">
                <a:ln>
                  <a:solidFill>
                    <a:schemeClr val="accent1"/>
                  </a:solidFill>
                </a:ln>
                <a:latin typeface="Times New Roman" panose="02020603050405020304" charset="0"/>
                <a:cs typeface="Times New Roman" panose="02020603050405020304" charset="0"/>
              </a:rPr>
              <a:t>Kagne</a:t>
            </a:r>
            <a:endParaRPr kumimoji="0" lang="en-US" sz="2000" b="0" i="0" u="none" strike="noStrike" kern="1200" cap="none" spc="0" normalizeH="0" baseline="0" noProof="0" dirty="0" smtClean="0">
              <a:ln>
                <a:solidFill>
                  <a:schemeClr val="accent1"/>
                </a:solidFill>
              </a:ln>
              <a:effectLst/>
              <a:uLnTx/>
              <a:uFillTx/>
              <a:latin typeface="Times New Roman" panose="02020603050405020304" charset="0"/>
              <a:ea typeface="+mn-ea"/>
              <a:cs typeface="Times New Roman" panose="0202060305040502030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24409" y="988803"/>
            <a:ext cx="5410200" cy="594122"/>
          </a:xfrm>
        </p:spPr>
        <p:txBody>
          <a:bodyPr>
            <a:normAutofit/>
          </a:bodyPr>
          <a:lstStyle/>
          <a:p>
            <a:r>
              <a:rPr lang="en-US" sz="2700" dirty="0" smtClean="0">
                <a:latin typeface="Times New Roman" panose="02020603050405020304" charset="0"/>
                <a:cs typeface="Times New Roman" panose="02020603050405020304" charset="0"/>
              </a:rPr>
              <a:t>B2B SUPPLY CHAIN</a:t>
            </a:r>
            <a:endParaRPr lang="en-US" sz="2700" dirty="0">
              <a:latin typeface="Times New Roman" panose="02020603050405020304" charset="0"/>
              <a:cs typeface="Times New Roman" panose="02020603050405020304" charset="0"/>
            </a:endParaRPr>
          </a:p>
        </p:txBody>
      </p:sp>
      <p:pic>
        <p:nvPicPr>
          <p:cNvPr id="6" name="Content Placeholder 5" descr="Configuration-of-stakeholders-and-functions-in-the-agricultural-supply-chain1-1536x898"/>
          <p:cNvPicPr>
            <a:picLocks noGrp="1" noChangeAspect="1"/>
          </p:cNvPicPr>
          <p:nvPr>
            <p:ph idx="1"/>
          </p:nvPr>
        </p:nvPicPr>
        <p:blipFill>
          <a:blip r:embed="rId1"/>
          <a:stretch>
            <a:fillRect/>
          </a:stretch>
        </p:blipFill>
        <p:spPr>
          <a:xfrm>
            <a:off x="685802" y="1771650"/>
            <a:ext cx="7791451" cy="3797618"/>
          </a:xfrm>
          <a:prstGeom prst="rect">
            <a:avLst/>
          </a:prstGeom>
          <a:ln w="28575">
            <a:solidFill>
              <a:srgbClr val="FFFF00"/>
            </a:solidFill>
          </a:ln>
          <a:effectLst>
            <a:glow rad="228600">
              <a:schemeClr val="accent3">
                <a:satMod val="175000"/>
                <a:alpha val="40000"/>
              </a:schemeClr>
            </a:glow>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18000" r="-18000"/>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3962400" y="5867400"/>
            <a:ext cx="4998720" cy="838200"/>
          </a:xfrm>
          <a:solidFill>
            <a:srgbClr val="92D050"/>
          </a:solidFill>
          <a:ln w="38100">
            <a:solidFill>
              <a:srgbClr val="FFFF00"/>
            </a:solidFill>
          </a:ln>
        </p:spPr>
        <p:txBody>
          <a:bodyPr>
            <a:noAutofit/>
          </a:bodyPr>
          <a:lstStyle/>
          <a:p>
            <a:r>
              <a:rPr lang="en-US" sz="4800" b="1" dirty="0" smtClean="0">
                <a:latin typeface="Castellar" pitchFamily="18" charset="0"/>
              </a:rPr>
              <a:t>THANK YOU!</a:t>
            </a:r>
            <a:endParaRPr lang="en-US" sz="4800" b="1" dirty="0">
              <a:latin typeface="Castellar" pitchFamily="18"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1100948"/>
            <a:ext cx="5791200" cy="663179"/>
          </a:xfrm>
        </p:spPr>
        <p:txBody>
          <a:bodyPr>
            <a:normAutofit/>
          </a:bodyPr>
          <a:lstStyle/>
          <a:p>
            <a:r>
              <a:rPr lang="en-US" sz="2700" b="1" dirty="0">
                <a:latin typeface="Californian FB" pitchFamily="18" charset="0"/>
              </a:rPr>
              <a:t>INTRODUCTION</a:t>
            </a:r>
            <a:endParaRPr lang="en-US" sz="2700" b="1" dirty="0">
              <a:latin typeface="Californian FB" pitchFamily="18" charset="0"/>
            </a:endParaRPr>
          </a:p>
        </p:txBody>
      </p:sp>
      <p:sp>
        <p:nvSpPr>
          <p:cNvPr id="3" name="Content Placeholder 2"/>
          <p:cNvSpPr>
            <a:spLocks noGrp="1"/>
          </p:cNvSpPr>
          <p:nvPr>
            <p:ph idx="1"/>
          </p:nvPr>
        </p:nvSpPr>
        <p:spPr>
          <a:xfrm>
            <a:off x="390525" y="2046605"/>
            <a:ext cx="6330950" cy="3404870"/>
          </a:xfrm>
        </p:spPr>
        <p:txBody>
          <a:bodyPr>
            <a:normAutofit/>
          </a:bodyPr>
          <a:lstStyle/>
          <a:p>
            <a:pPr algn="just">
              <a:buFont typeface="Wingdings" panose="05000000000000000000" pitchFamily="2" charset="2"/>
              <a:buChar char="Ø"/>
            </a:pPr>
            <a:r>
              <a:rPr lang="en-US" sz="1650" dirty="0" smtClean="0">
                <a:latin typeface="Times New Roman" panose="02020603050405020304" charset="0"/>
                <a:cs typeface="Times New Roman" panose="02020603050405020304" charset="0"/>
              </a:rPr>
              <a:t>Farmers </a:t>
            </a:r>
            <a:r>
              <a:rPr lang="en-US" sz="1650" dirty="0">
                <a:latin typeface="Times New Roman" panose="02020603050405020304" charset="0"/>
                <a:cs typeface="Times New Roman" panose="02020603050405020304" charset="0"/>
              </a:rPr>
              <a:t>and agribusinesses have to make innumerable decisions every </a:t>
            </a:r>
            <a:r>
              <a:rPr lang="en-US" sz="1650" dirty="0" smtClean="0">
                <a:latin typeface="Times New Roman" panose="02020603050405020304" charset="0"/>
                <a:cs typeface="Times New Roman" panose="02020603050405020304" charset="0"/>
              </a:rPr>
              <a:t>day.</a:t>
            </a:r>
            <a:endParaRPr lang="en-US" sz="1650" dirty="0">
              <a:latin typeface="Times New Roman" panose="02020603050405020304" charset="0"/>
              <a:cs typeface="Times New Roman" panose="02020603050405020304" charset="0"/>
            </a:endParaRPr>
          </a:p>
          <a:p>
            <a:pPr algn="just">
              <a:buFont typeface="Wingdings" panose="05000000000000000000" pitchFamily="2" charset="2"/>
              <a:buChar char="Ø"/>
            </a:pPr>
            <a:r>
              <a:rPr lang="en-US" sz="1650" dirty="0">
                <a:latin typeface="Times New Roman" panose="02020603050405020304" charset="0"/>
                <a:cs typeface="Times New Roman" panose="02020603050405020304" charset="0"/>
              </a:rPr>
              <a:t>An essential issue for agricultural planning intention is the accurate yield estimation for the numerous crops involved in the planning.</a:t>
            </a:r>
            <a:endParaRPr lang="en-US" sz="1650" dirty="0">
              <a:latin typeface="Times New Roman" panose="02020603050405020304" charset="0"/>
              <a:cs typeface="Times New Roman" panose="02020603050405020304" charset="0"/>
            </a:endParaRPr>
          </a:p>
          <a:p>
            <a:pPr algn="just">
              <a:buFont typeface="Wingdings" panose="05000000000000000000" pitchFamily="2" charset="2"/>
              <a:buChar char="Ø"/>
            </a:pPr>
            <a:r>
              <a:rPr lang="en-US" sz="1650" dirty="0">
                <a:latin typeface="Times New Roman" panose="02020603050405020304" charset="0"/>
                <a:cs typeface="Times New Roman" panose="02020603050405020304" charset="0"/>
              </a:rPr>
              <a:t>Today, India ranks second worldwide in the farm output. </a:t>
            </a:r>
            <a:endParaRPr lang="en-US" sz="1650" dirty="0" smtClean="0">
              <a:latin typeface="Times New Roman" panose="02020603050405020304" charset="0"/>
              <a:cs typeface="Times New Roman" panose="02020603050405020304" charset="0"/>
            </a:endParaRPr>
          </a:p>
          <a:p>
            <a:pPr algn="just">
              <a:buFont typeface="Wingdings" panose="05000000000000000000" pitchFamily="2" charset="2"/>
              <a:buChar char="Ø"/>
            </a:pPr>
            <a:r>
              <a:rPr lang="en-US" sz="1650" dirty="0" smtClean="0">
                <a:latin typeface="Times New Roman" panose="02020603050405020304" charset="0"/>
                <a:cs typeface="Times New Roman" panose="02020603050405020304" charset="0"/>
              </a:rPr>
              <a:t>Agriculture </a:t>
            </a:r>
            <a:r>
              <a:rPr lang="en-US" sz="1650" dirty="0">
                <a:latin typeface="Times New Roman" panose="02020603050405020304" charset="0"/>
                <a:cs typeface="Times New Roman" panose="02020603050405020304" charset="0"/>
              </a:rPr>
              <a:t>is demographically the broadest economic </a:t>
            </a:r>
            <a:r>
              <a:rPr lang="en-US" sz="1650" dirty="0" smtClean="0">
                <a:latin typeface="Times New Roman" panose="02020603050405020304" charset="0"/>
                <a:cs typeface="Times New Roman" panose="02020603050405020304" charset="0"/>
              </a:rPr>
              <a:t>sector. </a:t>
            </a:r>
            <a:endParaRPr lang="en-US" sz="1650" dirty="0">
              <a:latin typeface="Times New Roman" panose="02020603050405020304" charset="0"/>
              <a:cs typeface="Times New Roman" panose="02020603050405020304" charset="0"/>
            </a:endParaRPr>
          </a:p>
          <a:p>
            <a:pPr algn="just">
              <a:buFont typeface="Wingdings" panose="05000000000000000000" pitchFamily="2" charset="2"/>
              <a:buChar char="Ø"/>
            </a:pPr>
            <a:r>
              <a:rPr lang="en-US" sz="1650" dirty="0">
                <a:latin typeface="Times New Roman" panose="02020603050405020304" charset="0"/>
                <a:cs typeface="Times New Roman" panose="02020603050405020304" charset="0"/>
              </a:rPr>
              <a:t>Agriculture is a unique business crop production which is dependent on many climate and economy factors. </a:t>
            </a:r>
            <a:endParaRPr lang="en-US" sz="1650" dirty="0">
              <a:latin typeface="Times New Roman" panose="02020603050405020304" charset="0"/>
              <a:cs typeface="Times New Roman" panose="02020603050405020304" charset="0"/>
            </a:endParaRPr>
          </a:p>
        </p:txBody>
      </p:sp>
      <p:pic>
        <p:nvPicPr>
          <p:cNvPr id="4" name="Picture 3" descr="80d2d8df5136c370c3719afac890c8c9_w200.gif"/>
          <p:cNvPicPr>
            <a:picLocks noChangeAspect="1"/>
          </p:cNvPicPr>
          <p:nvPr/>
        </p:nvPicPr>
        <p:blipFill>
          <a:blip r:embed="rId1"/>
          <a:stretch>
            <a:fillRect/>
          </a:stretch>
        </p:blipFill>
        <p:spPr>
          <a:xfrm>
            <a:off x="6851650" y="2124075"/>
            <a:ext cx="1876425" cy="1801495"/>
          </a:xfrm>
          <a:prstGeom prst="rect">
            <a:avLst/>
          </a:prstGeom>
          <a:ln w="28575">
            <a:solidFill>
              <a:srgbClr val="FFFF00"/>
            </a:solidFill>
          </a:ln>
        </p:spPr>
      </p:pic>
      <p:sp>
        <p:nvSpPr>
          <p:cNvPr id="5" name="TextBox 4"/>
          <p:cNvSpPr txBox="1"/>
          <p:nvPr/>
        </p:nvSpPr>
        <p:spPr>
          <a:xfrm>
            <a:off x="330680" y="4242041"/>
            <a:ext cx="8610600" cy="1359535"/>
          </a:xfrm>
          <a:prstGeom prst="rect">
            <a:avLst/>
          </a:prstGeom>
          <a:noFill/>
        </p:spPr>
        <p:txBody>
          <a:bodyPr wrap="square" lIns="91428" tIns="45714" rIns="91428" bIns="45714" rtlCol="0">
            <a:spAutoFit/>
          </a:bodyPr>
          <a:lstStyle/>
          <a:p>
            <a:pPr algn="just">
              <a:buFont typeface="Wingdings" panose="05000000000000000000" pitchFamily="2" charset="2"/>
              <a:buChar char="Ø"/>
            </a:pPr>
            <a:r>
              <a:rPr lang="en-US" sz="1650" dirty="0" smtClean="0">
                <a:latin typeface="Times New Roman" panose="02020603050405020304" charset="0"/>
                <a:cs typeface="Times New Roman" panose="02020603050405020304" charset="0"/>
              </a:rPr>
              <a:t>An accurate estimate of crop production and risk helps these companies in    planning supply chain decision like production scheduling. Business such as seed, fertilizer, agrochemical and agricultural machinery industries plan production and marketing activities based on crop production estimates.</a:t>
            </a:r>
            <a:endParaRPr lang="en-US" sz="1650" dirty="0" smtClean="0">
              <a:latin typeface="Times New Roman" panose="02020603050405020304" charset="0"/>
              <a:cs typeface="Times New Roman" panose="02020603050405020304" charset="0"/>
            </a:endParaRPr>
          </a:p>
          <a:p>
            <a:endParaRPr lang="en-US" sz="165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971552"/>
            <a:ext cx="8229600" cy="651986"/>
          </a:xfrm>
        </p:spPr>
        <p:txBody>
          <a:bodyPr>
            <a:normAutofit/>
          </a:bodyPr>
          <a:lstStyle/>
          <a:p>
            <a:r>
              <a:rPr lang="en-US" sz="2700" b="1" dirty="0" smtClean="0">
                <a:latin typeface="Californian FB" pitchFamily="18" charset="0"/>
                <a:cs typeface="Times New Roman" panose="02020603050405020304" charset="0"/>
              </a:rPr>
              <a:t>PROBLEM STATEMENT</a:t>
            </a:r>
            <a:endParaRPr lang="en-US" sz="2700" b="1" dirty="0">
              <a:latin typeface="Californian FB" pitchFamily="18" charset="0"/>
              <a:cs typeface="Times New Roman" panose="02020603050405020304" charset="0"/>
            </a:endParaRPr>
          </a:p>
        </p:txBody>
      </p:sp>
      <p:sp>
        <p:nvSpPr>
          <p:cNvPr id="3" name="Content Placeholder 2"/>
          <p:cNvSpPr>
            <a:spLocks noGrp="1"/>
          </p:cNvSpPr>
          <p:nvPr>
            <p:ph idx="4294967295"/>
          </p:nvPr>
        </p:nvSpPr>
        <p:spPr>
          <a:xfrm>
            <a:off x="533400" y="1714500"/>
            <a:ext cx="8077200" cy="1600200"/>
          </a:xfrm>
        </p:spPr>
        <p:txBody>
          <a:bodyPr>
            <a:normAutofit/>
          </a:bodyPr>
          <a:lstStyle/>
          <a:p>
            <a:pPr algn="just">
              <a:buFont typeface="Wingdings" panose="05000000000000000000" pitchFamily="2" charset="2"/>
              <a:buChar char="Ø"/>
            </a:pPr>
            <a:r>
              <a:rPr lang="en-US" sz="1650" dirty="0" smtClean="0">
                <a:latin typeface="Times New Roman" panose="02020603050405020304" charset="0"/>
                <a:cs typeface="Times New Roman" panose="02020603050405020304" charset="0"/>
              </a:rPr>
              <a:t>The Agriculture domain- vital part of the overall supply chain.</a:t>
            </a:r>
            <a:endParaRPr lang="en-US" sz="1650" dirty="0" smtClean="0">
              <a:latin typeface="Times New Roman" panose="02020603050405020304" charset="0"/>
              <a:cs typeface="Times New Roman" panose="02020603050405020304" charset="0"/>
            </a:endParaRPr>
          </a:p>
          <a:p>
            <a:pPr algn="just">
              <a:buFont typeface="Wingdings" panose="05000000000000000000" pitchFamily="2" charset="2"/>
              <a:buChar char="Ø"/>
            </a:pPr>
            <a:r>
              <a:rPr lang="en-US" sz="1650" dirty="0" smtClean="0">
                <a:latin typeface="Times New Roman" panose="02020603050405020304" charset="0"/>
                <a:cs typeface="Times New Roman" panose="02020603050405020304" charset="0"/>
              </a:rPr>
              <a:t>Expected to highly evolve in the upcoming years.</a:t>
            </a:r>
            <a:endParaRPr lang="en-US" sz="1650" dirty="0" smtClean="0">
              <a:latin typeface="Times New Roman" panose="02020603050405020304" charset="0"/>
              <a:cs typeface="Times New Roman" panose="02020603050405020304" charset="0"/>
            </a:endParaRPr>
          </a:p>
          <a:p>
            <a:pPr algn="just">
              <a:buFont typeface="Wingdings" panose="05000000000000000000" pitchFamily="2" charset="2"/>
              <a:buChar char="Ø"/>
            </a:pPr>
            <a:r>
              <a:rPr lang="en-US" sz="1650" dirty="0" smtClean="0">
                <a:latin typeface="Times New Roman" panose="02020603050405020304" charset="0"/>
                <a:cs typeface="Times New Roman" panose="02020603050405020304" charset="0"/>
              </a:rPr>
              <a:t>This study presents a novel Business-to-Business collaboration platform from the </a:t>
            </a:r>
            <a:r>
              <a:rPr lang="en-US" sz="1650" dirty="0" err="1" smtClean="0">
                <a:latin typeface="Times New Roman" panose="02020603050405020304" charset="0"/>
                <a:cs typeface="Times New Roman" panose="02020603050405020304" charset="0"/>
              </a:rPr>
              <a:t>agri</a:t>
            </a:r>
            <a:r>
              <a:rPr lang="en-US" sz="1650" dirty="0" smtClean="0">
                <a:latin typeface="Times New Roman" panose="02020603050405020304" charset="0"/>
                <a:cs typeface="Times New Roman" panose="02020603050405020304" charset="0"/>
              </a:rPr>
              <a:t>-food sector perspective &amp; aims to facilitate the collaboration of numerous stakeholders belonging to associated business domains.</a:t>
            </a:r>
            <a:endParaRPr lang="en-US" sz="1650" dirty="0" smtClean="0">
              <a:latin typeface="Times New Roman" panose="02020603050405020304" charset="0"/>
              <a:cs typeface="Times New Roman" panose="02020603050405020304" charset="0"/>
            </a:endParaRPr>
          </a:p>
        </p:txBody>
      </p:sp>
      <p:pic>
        <p:nvPicPr>
          <p:cNvPr id="2050" name="Picture 2" descr="What Are the Benefits of Agriculture and Farmers? | Sciencing"/>
          <p:cNvPicPr>
            <a:picLocks noChangeAspect="1" noChangeArrowheads="1"/>
          </p:cNvPicPr>
          <p:nvPr/>
        </p:nvPicPr>
        <p:blipFill>
          <a:blip r:embed="rId1" cstate="print"/>
          <a:srcRect/>
          <a:stretch>
            <a:fillRect/>
          </a:stretch>
        </p:blipFill>
        <p:spPr bwMode="auto">
          <a:xfrm>
            <a:off x="0" y="3543302"/>
            <a:ext cx="9144000" cy="2457451"/>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4600" y="972653"/>
            <a:ext cx="3581400" cy="615688"/>
          </a:xfrm>
        </p:spPr>
        <p:txBody>
          <a:bodyPr>
            <a:normAutofit/>
          </a:bodyPr>
          <a:lstStyle/>
          <a:p>
            <a:r>
              <a:rPr lang="en-US" sz="2700" b="1" dirty="0" smtClean="0">
                <a:latin typeface="Californian FB" pitchFamily="18" charset="0"/>
              </a:rPr>
              <a:t>ANALYSIS</a:t>
            </a:r>
            <a:endParaRPr lang="en-US" sz="2700" b="1" dirty="0">
              <a:latin typeface="Californian FB" pitchFamily="18" charset="0"/>
            </a:endParaRPr>
          </a:p>
        </p:txBody>
      </p:sp>
      <p:sp>
        <p:nvSpPr>
          <p:cNvPr id="3" name="Content Placeholder 2"/>
          <p:cNvSpPr>
            <a:spLocks noGrp="1"/>
          </p:cNvSpPr>
          <p:nvPr>
            <p:ph idx="1"/>
          </p:nvPr>
        </p:nvSpPr>
        <p:spPr>
          <a:xfrm>
            <a:off x="0" y="1539875"/>
            <a:ext cx="6734175" cy="4538980"/>
          </a:xfrm>
        </p:spPr>
        <p:txBody>
          <a:bodyPr>
            <a:noAutofit/>
          </a:bodyPr>
          <a:lstStyle/>
          <a:p>
            <a:pPr algn="just">
              <a:spcBef>
                <a:spcPts val="0"/>
              </a:spcBef>
              <a:buFont typeface="Wingdings" panose="05000000000000000000" pitchFamily="2" charset="2"/>
              <a:buChar char="Ø"/>
            </a:pPr>
            <a:r>
              <a:rPr lang="en-US" sz="1650" dirty="0" smtClean="0">
                <a:latin typeface="Times New Roman" panose="02020603050405020304" charset="0"/>
                <a:cs typeface="Times New Roman" panose="02020603050405020304" charset="0"/>
              </a:rPr>
              <a:t>Dataset provides information on crop production in India ranging from several 1997-2015. </a:t>
            </a:r>
            <a:endParaRPr lang="en-US" sz="1650" dirty="0" smtClean="0">
              <a:latin typeface="Times New Roman" panose="02020603050405020304" charset="0"/>
              <a:cs typeface="Times New Roman" panose="02020603050405020304" charset="0"/>
            </a:endParaRPr>
          </a:p>
          <a:p>
            <a:pPr algn="just">
              <a:spcBef>
                <a:spcPts val="0"/>
              </a:spcBef>
              <a:buFont typeface="Wingdings" panose="05000000000000000000" pitchFamily="2" charset="2"/>
              <a:buChar char="Ø"/>
            </a:pPr>
            <a:r>
              <a:rPr lang="en-US" sz="1650" dirty="0" smtClean="0">
                <a:latin typeface="Times New Roman" panose="02020603050405020304" charset="0"/>
                <a:cs typeface="Times New Roman" panose="02020603050405020304" charset="0"/>
              </a:rPr>
              <a:t>Based on the Information the ultimate goal would be to predict crop production and find important insights highlighting key indicators and metrics that influence crop production.</a:t>
            </a:r>
            <a:endParaRPr lang="en-US" sz="1650" dirty="0" smtClean="0">
              <a:latin typeface="Times New Roman" panose="02020603050405020304" charset="0"/>
              <a:cs typeface="Times New Roman" panose="02020603050405020304" charset="0"/>
            </a:endParaRPr>
          </a:p>
          <a:p>
            <a:pPr algn="just">
              <a:spcBef>
                <a:spcPts val="0"/>
              </a:spcBef>
              <a:buFont typeface="Wingdings" panose="05000000000000000000" pitchFamily="2" charset="2"/>
              <a:buChar char="Ø"/>
            </a:pPr>
            <a:r>
              <a:rPr lang="en-US" sz="1650" dirty="0" smtClean="0">
                <a:latin typeface="Times New Roman" panose="02020603050405020304" charset="0"/>
                <a:cs typeface="Times New Roman" panose="02020603050405020304" charset="0"/>
                <a:sym typeface="+mn-ea"/>
              </a:rPr>
              <a:t>Approach:</a:t>
            </a:r>
            <a:endParaRPr lang="en-US" sz="1650" dirty="0" smtClean="0">
              <a:latin typeface="Times New Roman" panose="02020603050405020304" charset="0"/>
              <a:cs typeface="Times New Roman" panose="02020603050405020304" charset="0"/>
              <a:sym typeface="+mn-ea"/>
            </a:endParaRPr>
          </a:p>
          <a:p>
            <a:pPr lvl="1" algn="just">
              <a:spcBef>
                <a:spcPts val="0"/>
              </a:spcBef>
              <a:buFont typeface="Wingdings" panose="05000000000000000000" pitchFamily="2" charset="2"/>
              <a:buChar char="Ø"/>
            </a:pPr>
            <a:r>
              <a:rPr lang="en-US" sz="1650" dirty="0" smtClean="0">
                <a:latin typeface="Times New Roman" panose="02020603050405020304" charset="0"/>
                <a:cs typeface="Times New Roman" panose="02020603050405020304" charset="0"/>
                <a:sym typeface="+mn-ea"/>
              </a:rPr>
              <a:t>Python: Used for Data Cleaning</a:t>
            </a:r>
            <a:endParaRPr lang="en-US" sz="1650" dirty="0">
              <a:latin typeface="Times New Roman" panose="02020603050405020304" charset="0"/>
              <a:cs typeface="Times New Roman" panose="02020603050405020304" charset="0"/>
              <a:sym typeface="+mn-ea"/>
            </a:endParaRPr>
          </a:p>
          <a:p>
            <a:pPr lvl="1" algn="just">
              <a:spcBef>
                <a:spcPts val="0"/>
              </a:spcBef>
              <a:buFont typeface="Wingdings" panose="05000000000000000000" pitchFamily="2" charset="2"/>
              <a:buChar char="Ø"/>
            </a:pPr>
            <a:r>
              <a:rPr lang="en-US" sz="1650" dirty="0" smtClean="0">
                <a:latin typeface="Times New Roman" panose="02020603050405020304" charset="0"/>
                <a:cs typeface="Times New Roman" panose="02020603050405020304" charset="0"/>
                <a:sym typeface="+mn-ea"/>
              </a:rPr>
              <a:t>Tableau: For Visualization.</a:t>
            </a:r>
            <a:endParaRPr lang="en-US" sz="1650" dirty="0">
              <a:latin typeface="Times New Roman" panose="02020603050405020304" charset="0"/>
              <a:cs typeface="Times New Roman" panose="02020603050405020304" charset="0"/>
            </a:endParaRPr>
          </a:p>
          <a:p>
            <a:pPr algn="just">
              <a:spcBef>
                <a:spcPts val="0"/>
              </a:spcBef>
              <a:buFont typeface="Wingdings" panose="05000000000000000000" pitchFamily="2" charset="2"/>
              <a:buChar char="Ø"/>
            </a:pPr>
            <a:r>
              <a:rPr lang="en-US" sz="1650" dirty="0" smtClean="0">
                <a:latin typeface="Times New Roman" panose="02020603050405020304" charset="0"/>
                <a:cs typeface="Times New Roman" panose="02020603050405020304" charset="0"/>
              </a:rPr>
              <a:t>Based on the findings, a story was created. </a:t>
            </a:r>
            <a:endParaRPr lang="en-US" sz="1650" dirty="0" smtClean="0">
              <a:latin typeface="Times New Roman" panose="02020603050405020304" charset="0"/>
              <a:cs typeface="Times New Roman" panose="02020603050405020304" charset="0"/>
            </a:endParaRPr>
          </a:p>
          <a:p>
            <a:pPr algn="just">
              <a:spcBef>
                <a:spcPts val="0"/>
              </a:spcBef>
              <a:buFont typeface="Wingdings" panose="05000000000000000000" pitchFamily="2" charset="2"/>
              <a:buChar char="Ø"/>
            </a:pPr>
            <a:r>
              <a:rPr lang="en-US" sz="1650" dirty="0" smtClean="0">
                <a:latin typeface="Times New Roman" panose="02020603050405020304" charset="0"/>
                <a:cs typeface="Times New Roman" panose="02020603050405020304" charset="0"/>
              </a:rPr>
              <a:t>For better understanding, the results were displayed on 3 dashboards of the story, listed as:</a:t>
            </a:r>
            <a:endParaRPr lang="en-US" sz="1650" dirty="0" smtClean="0">
              <a:latin typeface="Times New Roman" panose="02020603050405020304" charset="0"/>
              <a:cs typeface="Times New Roman" panose="02020603050405020304" charset="0"/>
            </a:endParaRPr>
          </a:p>
          <a:p>
            <a:pPr lvl="1" algn="just">
              <a:spcBef>
                <a:spcPts val="0"/>
              </a:spcBef>
              <a:buFont typeface="Wingdings" panose="05000000000000000000" pitchFamily="2" charset="2"/>
              <a:buChar char="Ø"/>
            </a:pPr>
            <a:r>
              <a:rPr lang="en-US" sz="1650" dirty="0" smtClean="0">
                <a:latin typeface="Times New Roman" panose="02020603050405020304" charset="0"/>
                <a:cs typeface="Times New Roman" panose="02020603050405020304" charset="0"/>
              </a:rPr>
              <a:t>Top-n Analysis</a:t>
            </a:r>
            <a:endParaRPr lang="en-US" sz="1650" dirty="0" smtClean="0">
              <a:latin typeface="Times New Roman" panose="02020603050405020304" charset="0"/>
              <a:cs typeface="Times New Roman" panose="02020603050405020304" charset="0"/>
            </a:endParaRPr>
          </a:p>
          <a:p>
            <a:pPr lvl="1" algn="just">
              <a:spcBef>
                <a:spcPts val="0"/>
              </a:spcBef>
              <a:buFont typeface="Wingdings" panose="05000000000000000000" pitchFamily="2" charset="2"/>
              <a:buChar char="Ø"/>
            </a:pPr>
            <a:r>
              <a:rPr lang="en-US" sz="1650" dirty="0" smtClean="0">
                <a:latin typeface="Times New Roman" panose="02020603050405020304" charset="0"/>
                <a:cs typeface="Times New Roman" panose="02020603050405020304" charset="0"/>
              </a:rPr>
              <a:t>State-wise Analysis</a:t>
            </a:r>
            <a:endParaRPr lang="en-US" sz="1650" dirty="0" smtClean="0">
              <a:latin typeface="Times New Roman" panose="02020603050405020304" charset="0"/>
              <a:cs typeface="Times New Roman" panose="02020603050405020304" charset="0"/>
            </a:endParaRPr>
          </a:p>
          <a:p>
            <a:pPr lvl="1" algn="just">
              <a:spcBef>
                <a:spcPts val="0"/>
              </a:spcBef>
              <a:buFont typeface="Wingdings" panose="05000000000000000000" pitchFamily="2" charset="2"/>
              <a:buChar char="Ø"/>
            </a:pPr>
            <a:r>
              <a:rPr lang="en-US" sz="1650" dirty="0" smtClean="0">
                <a:latin typeface="Times New Roman" panose="02020603050405020304" charset="0"/>
                <a:cs typeface="Times New Roman" panose="02020603050405020304" charset="0"/>
              </a:rPr>
              <a:t>Yearly Analysis</a:t>
            </a:r>
            <a:endParaRPr lang="en-US" sz="1650" dirty="0" smtClean="0">
              <a:latin typeface="Times New Roman" panose="02020603050405020304" charset="0"/>
              <a:cs typeface="Times New Roman" panose="02020603050405020304" charset="0"/>
            </a:endParaRPr>
          </a:p>
          <a:p>
            <a:pPr lvl="1" algn="just">
              <a:buNone/>
            </a:pPr>
            <a:endParaRPr lang="en-US" sz="1650" dirty="0" smtClean="0">
              <a:latin typeface="Times New Roman" panose="02020603050405020304" charset="0"/>
              <a:cs typeface="Times New Roman" panose="02020603050405020304" charset="0"/>
            </a:endParaRPr>
          </a:p>
          <a:p>
            <a:pPr algn="just">
              <a:buNone/>
            </a:pPr>
            <a:endParaRPr lang="en-US" sz="1650" dirty="0" smtClean="0">
              <a:latin typeface="Times New Roman" panose="02020603050405020304" charset="0"/>
              <a:cs typeface="Times New Roman" panose="02020603050405020304" charset="0"/>
            </a:endParaRPr>
          </a:p>
        </p:txBody>
      </p:sp>
      <p:pic>
        <p:nvPicPr>
          <p:cNvPr id="22532" name="Picture 4" descr="File:Python logo and wordmark.svg - Wikimedia Commons"/>
          <p:cNvPicPr>
            <a:picLocks noChangeAspect="1" noChangeArrowheads="1"/>
          </p:cNvPicPr>
          <p:nvPr/>
        </p:nvPicPr>
        <p:blipFill>
          <a:blip r:embed="rId1" cstate="print"/>
          <a:srcRect/>
          <a:stretch>
            <a:fillRect/>
          </a:stretch>
        </p:blipFill>
        <p:spPr bwMode="auto">
          <a:xfrm>
            <a:off x="3588594" y="3073160"/>
            <a:ext cx="888517" cy="263441"/>
          </a:xfrm>
          <a:prstGeom prst="rect">
            <a:avLst/>
          </a:prstGeom>
          <a:noFill/>
        </p:spPr>
      </p:pic>
      <p:pic>
        <p:nvPicPr>
          <p:cNvPr id="22534" name="Picture 6" descr="Tableau Logo, symbol, meaning, history, PNG, brand"/>
          <p:cNvPicPr>
            <a:picLocks noChangeAspect="1" noChangeArrowheads="1"/>
          </p:cNvPicPr>
          <p:nvPr/>
        </p:nvPicPr>
        <p:blipFill>
          <a:blip r:embed="rId2" cstate="print"/>
          <a:srcRect t="30667" b="29474"/>
          <a:stretch>
            <a:fillRect/>
          </a:stretch>
        </p:blipFill>
        <p:spPr bwMode="auto">
          <a:xfrm>
            <a:off x="3150799" y="3345972"/>
            <a:ext cx="1216324" cy="272713"/>
          </a:xfrm>
          <a:prstGeom prst="rect">
            <a:avLst/>
          </a:prstGeom>
          <a:noFill/>
        </p:spPr>
      </p:pic>
      <p:sp>
        <p:nvSpPr>
          <p:cNvPr id="8" name="TextBox 7"/>
          <p:cNvSpPr txBox="1"/>
          <p:nvPr/>
        </p:nvSpPr>
        <p:spPr>
          <a:xfrm>
            <a:off x="6735073" y="1675684"/>
            <a:ext cx="2318924" cy="297815"/>
          </a:xfrm>
          <a:prstGeom prst="rect">
            <a:avLst/>
          </a:prstGeom>
          <a:solidFill>
            <a:schemeClr val="tx2">
              <a:lumMod val="20000"/>
              <a:lumOff val="80000"/>
            </a:schemeClr>
          </a:solidFill>
          <a:ln>
            <a:solidFill>
              <a:srgbClr val="FFFF00"/>
            </a:solidFill>
          </a:ln>
        </p:spPr>
        <p:txBody>
          <a:bodyPr wrap="square" lIns="91428" tIns="45714" rIns="91428" bIns="45714" rtlCol="0">
            <a:spAutoFit/>
          </a:bodyPr>
          <a:lstStyle/>
          <a:p>
            <a:pPr algn="ctr"/>
            <a:r>
              <a:rPr lang="en-US" sz="1350" dirty="0" smtClean="0">
                <a:latin typeface="Times New Roman" panose="02020603050405020304" charset="0"/>
                <a:cs typeface="Times New Roman" panose="02020603050405020304" charset="0"/>
              </a:rPr>
              <a:t>Attributes present in the data</a:t>
            </a:r>
            <a:endParaRPr lang="en-US" sz="1350" dirty="0">
              <a:latin typeface="Times New Roman" panose="02020603050405020304" charset="0"/>
              <a:cs typeface="Times New Roman" panose="02020603050405020304" charset="0"/>
            </a:endParaRPr>
          </a:p>
        </p:txBody>
      </p:sp>
      <p:pic>
        <p:nvPicPr>
          <p:cNvPr id="1026" name="Picture 2"/>
          <p:cNvPicPr>
            <a:picLocks noChangeAspect="1" noChangeArrowheads="1"/>
          </p:cNvPicPr>
          <p:nvPr/>
        </p:nvPicPr>
        <p:blipFill>
          <a:blip r:embed="rId3"/>
          <a:srcRect l="17500" t="35556" r="73125" b="45555"/>
          <a:stretch>
            <a:fillRect/>
          </a:stretch>
        </p:blipFill>
        <p:spPr bwMode="auto">
          <a:xfrm>
            <a:off x="6834997" y="2014268"/>
            <a:ext cx="2057400" cy="1943100"/>
          </a:xfrm>
          <a:prstGeom prst="rect">
            <a:avLst/>
          </a:prstGeom>
          <a:noFill/>
          <a:ln w="9525">
            <a:solidFill>
              <a:srgbClr val="FFFF00"/>
            </a:solidFill>
            <a:miter lim="800000"/>
            <a:headEnd/>
            <a:tailEnd/>
          </a:ln>
          <a:effectLst/>
        </p:spPr>
      </p:pic>
      <p:sp>
        <p:nvSpPr>
          <p:cNvPr id="9" name="TextBox 8"/>
          <p:cNvSpPr txBox="1"/>
          <p:nvPr/>
        </p:nvSpPr>
        <p:spPr>
          <a:xfrm>
            <a:off x="158871" y="5302011"/>
            <a:ext cx="8811884" cy="505460"/>
          </a:xfrm>
          <a:prstGeom prst="rect">
            <a:avLst/>
          </a:prstGeom>
          <a:solidFill>
            <a:srgbClr val="F0FABC"/>
          </a:solidFill>
          <a:ln w="38100">
            <a:solidFill>
              <a:srgbClr val="FFFF00"/>
            </a:solidFill>
          </a:ln>
        </p:spPr>
        <p:txBody>
          <a:bodyPr wrap="square" lIns="91428" tIns="45714" rIns="91428" bIns="45714" rtlCol="0">
            <a:spAutoFit/>
          </a:bodyPr>
          <a:lstStyle/>
          <a:p>
            <a:pPr>
              <a:buFont typeface="Wingdings" panose="05000000000000000000" pitchFamily="2" charset="2"/>
              <a:buChar char="Ø"/>
            </a:pPr>
            <a:r>
              <a:rPr lang="en-US" sz="900" dirty="0" smtClean="0">
                <a:latin typeface="Times New Roman" panose="02020603050405020304" charset="0"/>
                <a:cs typeface="Times New Roman" panose="02020603050405020304" charset="0"/>
              </a:rPr>
              <a:t>Link to Dataset: </a:t>
            </a:r>
            <a:r>
              <a:rPr lang="en-US" sz="900" dirty="0" smtClean="0">
                <a:latin typeface="Times New Roman" panose="02020603050405020304" charset="0"/>
                <a:cs typeface="Times New Roman" panose="02020603050405020304" charset="0"/>
                <a:hlinkClick r:id="rId4"/>
              </a:rPr>
              <a:t>https://docs.google.com/spreadsheets/d/1PF1PQ4qg4ySrtyOXiF6SFGX7P0Qfl_r/edit?rtpof=true&amp;sd=true#gid=1443108996</a:t>
            </a:r>
            <a:endParaRPr lang="en-US" sz="900" dirty="0" smtClean="0">
              <a:latin typeface="Times New Roman" panose="02020603050405020304" charset="0"/>
              <a:cs typeface="Times New Roman" panose="02020603050405020304" charset="0"/>
            </a:endParaRPr>
          </a:p>
          <a:p>
            <a:pPr>
              <a:buFont typeface="Wingdings" panose="05000000000000000000" pitchFamily="2" charset="2"/>
              <a:buChar char="Ø"/>
            </a:pPr>
            <a:r>
              <a:rPr lang="en-US" sz="900" dirty="0" smtClean="0">
                <a:latin typeface="Times New Roman" panose="02020603050405020304" charset="0"/>
                <a:cs typeface="Times New Roman" panose="02020603050405020304" charset="0"/>
              </a:rPr>
              <a:t>Link to Python Notebook: https://colab.research.google.com/drive/1PU_S-anhlVvAl0xiU8IIG1XgK6M9crmK</a:t>
            </a:r>
            <a:endParaRPr lang="en-US" sz="900" dirty="0" smtClean="0">
              <a:latin typeface="Times New Roman" panose="02020603050405020304" charset="0"/>
              <a:cs typeface="Times New Roman" panose="02020603050405020304" charset="0"/>
            </a:endParaRPr>
          </a:p>
          <a:p>
            <a:pPr>
              <a:buFont typeface="Wingdings" panose="05000000000000000000" pitchFamily="2" charset="2"/>
              <a:buChar char="Ø"/>
            </a:pPr>
            <a:r>
              <a:rPr lang="en-US" sz="900" dirty="0" smtClean="0">
                <a:latin typeface="Times New Roman" panose="02020603050405020304" charset="0"/>
                <a:cs typeface="Times New Roman" panose="02020603050405020304" charset="0"/>
              </a:rPr>
              <a:t>Link to Tableau: https://public.tableau.com/app/profile/priya.kumari3667/viz/CropProductionAnalysisinIndia/Story1?publish=yes</a:t>
            </a:r>
            <a:endParaRPr lang="en-US" sz="900" dirty="0">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91441" y="2708913"/>
            <a:ext cx="8953500" cy="3206115"/>
          </a:xfrm>
          <a:prstGeom prst="rect">
            <a:avLst/>
          </a:prstGeom>
          <a:solidFill>
            <a:srgbClr val="F0FABC"/>
          </a:solidFill>
          <a:ln w="28575" cmpd="thickThin">
            <a:solidFill>
              <a:srgbClr val="FFFF65"/>
            </a:solidFill>
          </a:ln>
        </p:spPr>
        <p:txBody>
          <a:bodyPr wrap="square" lIns="91428" tIns="45714" rIns="91428" bIns="45714" rtlCol="0">
            <a:spAutoFit/>
          </a:bodyPr>
          <a:lstStyle/>
          <a:p>
            <a:endParaRPr lang="en-US" sz="1350" dirty="0" smtClean="0"/>
          </a:p>
          <a:p>
            <a:endParaRPr lang="en-US" sz="1350" dirty="0" smtClean="0"/>
          </a:p>
          <a:p>
            <a:endParaRPr lang="en-US" sz="1350" dirty="0" smtClean="0"/>
          </a:p>
          <a:p>
            <a:endParaRPr lang="en-US" sz="1350" dirty="0" smtClean="0"/>
          </a:p>
          <a:p>
            <a:endParaRPr lang="en-US" sz="1350" dirty="0" smtClean="0"/>
          </a:p>
          <a:p>
            <a:endParaRPr lang="en-US" sz="1350" dirty="0" smtClean="0"/>
          </a:p>
          <a:p>
            <a:endParaRPr lang="en-US" sz="1350" dirty="0" smtClean="0"/>
          </a:p>
          <a:p>
            <a:endParaRPr lang="en-US" sz="1350" dirty="0" smtClean="0"/>
          </a:p>
          <a:p>
            <a:endParaRPr lang="en-US" sz="1350" dirty="0" smtClean="0"/>
          </a:p>
          <a:p>
            <a:endParaRPr lang="en-US" sz="1350" dirty="0" smtClean="0"/>
          </a:p>
          <a:p>
            <a:endParaRPr lang="en-US" sz="1350" dirty="0" smtClean="0"/>
          </a:p>
          <a:p>
            <a:endParaRPr lang="en-US" sz="1350" dirty="0" smtClean="0"/>
          </a:p>
          <a:p>
            <a:endParaRPr lang="en-US" sz="1350" dirty="0" smtClean="0"/>
          </a:p>
          <a:p>
            <a:endParaRPr lang="en-US" sz="1350" dirty="0" smtClean="0"/>
          </a:p>
          <a:p>
            <a:endParaRPr lang="en-US" sz="1350" dirty="0"/>
          </a:p>
        </p:txBody>
      </p:sp>
      <p:sp>
        <p:nvSpPr>
          <p:cNvPr id="2" name="Title 1"/>
          <p:cNvSpPr>
            <a:spLocks noGrp="1"/>
          </p:cNvSpPr>
          <p:nvPr>
            <p:ph type="title"/>
          </p:nvPr>
        </p:nvSpPr>
        <p:spPr>
          <a:xfrm>
            <a:off x="2411086" y="963930"/>
            <a:ext cx="4304583" cy="571500"/>
          </a:xfrm>
        </p:spPr>
        <p:txBody>
          <a:bodyPr>
            <a:normAutofit/>
          </a:bodyPr>
          <a:lstStyle/>
          <a:p>
            <a:r>
              <a:rPr lang="en-US" sz="2700" b="1" dirty="0">
                <a:latin typeface="Californian FB" pitchFamily="18" charset="0"/>
              </a:rPr>
              <a:t>DATA CLEANING</a:t>
            </a:r>
            <a:endParaRPr lang="en-US" sz="2700" b="1" dirty="0">
              <a:latin typeface="Californian FB" pitchFamily="18" charset="0"/>
            </a:endParaRPr>
          </a:p>
        </p:txBody>
      </p:sp>
      <p:sp>
        <p:nvSpPr>
          <p:cNvPr id="3" name="Content Placeholder 2"/>
          <p:cNvSpPr>
            <a:spLocks noGrp="1"/>
          </p:cNvSpPr>
          <p:nvPr>
            <p:ph idx="1"/>
          </p:nvPr>
        </p:nvSpPr>
        <p:spPr>
          <a:xfrm>
            <a:off x="170660" y="1488353"/>
            <a:ext cx="8859040" cy="1555984"/>
          </a:xfrm>
        </p:spPr>
        <p:txBody>
          <a:bodyPr>
            <a:normAutofit/>
          </a:bodyPr>
          <a:lstStyle/>
          <a:p>
            <a:pPr algn="just">
              <a:buFont typeface="Wingdings" panose="05000000000000000000" pitchFamily="2" charset="2"/>
              <a:buChar char="Ø"/>
            </a:pPr>
            <a:r>
              <a:rPr lang="en-IN" sz="1650" dirty="0" smtClean="0">
                <a:latin typeface="Times New Roman" panose="02020603050405020304" charset="0"/>
                <a:cs typeface="Times New Roman" panose="02020603050405020304" charset="0"/>
                <a:sym typeface="+mn-ea"/>
              </a:rPr>
              <a:t>Dataset was first read.</a:t>
            </a:r>
            <a:endParaRPr lang="en-IN" sz="1650" dirty="0" smtClean="0">
              <a:latin typeface="Times New Roman" panose="02020603050405020304" charset="0"/>
              <a:cs typeface="Times New Roman" panose="02020603050405020304" charset="0"/>
              <a:sym typeface="+mn-ea"/>
            </a:endParaRPr>
          </a:p>
          <a:p>
            <a:pPr algn="just">
              <a:buFont typeface="Wingdings" panose="05000000000000000000" pitchFamily="2" charset="2"/>
              <a:buChar char="Ø"/>
            </a:pPr>
            <a:r>
              <a:rPr lang="en-IN" sz="1650" dirty="0" smtClean="0">
                <a:latin typeface="Times New Roman" panose="02020603050405020304" charset="0"/>
                <a:cs typeface="Times New Roman" panose="02020603050405020304" charset="0"/>
                <a:sym typeface="+mn-ea"/>
              </a:rPr>
              <a:t>Missing and null values were found and </a:t>
            </a:r>
            <a:r>
              <a:rPr lang="en-IN" sz="1650" dirty="0">
                <a:latin typeface="Times New Roman" panose="02020603050405020304" charset="0"/>
                <a:cs typeface="Times New Roman" panose="02020603050405020304" charset="0"/>
                <a:sym typeface="+mn-ea"/>
              </a:rPr>
              <a:t>removed using </a:t>
            </a:r>
            <a:r>
              <a:rPr lang="en-IN" sz="1650" dirty="0" err="1">
                <a:latin typeface="Times New Roman" panose="02020603050405020304" charset="0"/>
                <a:cs typeface="Times New Roman" panose="02020603050405020304" charset="0"/>
                <a:sym typeface="+mn-ea"/>
              </a:rPr>
              <a:t>dropna</a:t>
            </a:r>
            <a:r>
              <a:rPr lang="en-IN" sz="1650" dirty="0">
                <a:latin typeface="Times New Roman" panose="02020603050405020304" charset="0"/>
                <a:cs typeface="Times New Roman" panose="02020603050405020304" charset="0"/>
                <a:sym typeface="+mn-ea"/>
              </a:rPr>
              <a:t>( ) method</a:t>
            </a:r>
            <a:r>
              <a:rPr lang="en-IN" sz="1650" dirty="0" smtClean="0">
                <a:latin typeface="Times New Roman" panose="02020603050405020304" charset="0"/>
                <a:cs typeface="Times New Roman" panose="02020603050405020304" charset="0"/>
                <a:sym typeface="+mn-ea"/>
              </a:rPr>
              <a:t>. (</a:t>
            </a:r>
            <a:r>
              <a:rPr lang="en-US" altLang="en-IN" sz="1650" dirty="0" smtClean="0">
                <a:latin typeface="Times New Roman" panose="02020603050405020304" charset="0"/>
                <a:cs typeface="Times New Roman" panose="02020603050405020304" charset="0"/>
                <a:sym typeface="+mn-ea"/>
              </a:rPr>
              <a:t>3730</a:t>
            </a:r>
            <a:r>
              <a:rPr lang="en-IN" sz="1650" dirty="0" smtClean="0">
                <a:latin typeface="Times New Roman" panose="02020603050405020304" charset="0"/>
                <a:cs typeface="Times New Roman" panose="02020603050405020304" charset="0"/>
                <a:sym typeface="+mn-ea"/>
              </a:rPr>
              <a:t> null values were removed, there were no duplicate values)</a:t>
            </a:r>
            <a:endParaRPr lang="en-IN" sz="1650" dirty="0">
              <a:latin typeface="Times New Roman" panose="02020603050405020304" charset="0"/>
              <a:cs typeface="Times New Roman" panose="02020603050405020304" charset="0"/>
            </a:endParaRPr>
          </a:p>
          <a:p>
            <a:pPr algn="just">
              <a:buFont typeface="Wingdings" panose="05000000000000000000" pitchFamily="2" charset="2"/>
              <a:buChar char="Ø"/>
            </a:pPr>
            <a:r>
              <a:rPr lang="en-IN" sz="1650" dirty="0" smtClean="0">
                <a:latin typeface="Times New Roman" panose="02020603050405020304" charset="0"/>
                <a:cs typeface="Times New Roman" panose="02020603050405020304" charset="0"/>
                <a:sym typeface="+mn-ea"/>
              </a:rPr>
              <a:t>Cleaned file </a:t>
            </a:r>
            <a:r>
              <a:rPr lang="en-IN" sz="1650" dirty="0">
                <a:latin typeface="Times New Roman" panose="02020603050405020304" charset="0"/>
                <a:cs typeface="Times New Roman" panose="02020603050405020304" charset="0"/>
                <a:sym typeface="+mn-ea"/>
              </a:rPr>
              <a:t>is downloaded for </a:t>
            </a:r>
            <a:r>
              <a:rPr lang="en-IN" sz="1650" dirty="0" smtClean="0">
                <a:latin typeface="Times New Roman" panose="02020603050405020304" charset="0"/>
                <a:cs typeface="Times New Roman" panose="02020603050405020304" charset="0"/>
                <a:sym typeface="+mn-ea"/>
              </a:rPr>
              <a:t>visual analysis in Tableau.</a:t>
            </a:r>
            <a:endParaRPr lang="en-IN" sz="1650" dirty="0">
              <a:latin typeface="Times New Roman" panose="02020603050405020304" charset="0"/>
              <a:cs typeface="Times New Roman" panose="02020603050405020304" charset="0"/>
            </a:endParaRPr>
          </a:p>
          <a:p>
            <a:endParaRPr lang="en-IN" sz="1650" dirty="0">
              <a:latin typeface="Times New Roman" panose="02020603050405020304" charset="0"/>
              <a:cs typeface="Times New Roman" panose="02020603050405020304" charset="0"/>
            </a:endParaRPr>
          </a:p>
        </p:txBody>
      </p:sp>
      <p:cxnSp>
        <p:nvCxnSpPr>
          <p:cNvPr id="30" name="Straight Arrow Connector 29"/>
          <p:cNvCxnSpPr/>
          <p:nvPr/>
        </p:nvCxnSpPr>
        <p:spPr>
          <a:xfrm rot="5400000">
            <a:off x="7562850" y="5200452"/>
            <a:ext cx="571500" cy="1588"/>
          </a:xfrm>
          <a:prstGeom prst="straightConnector1">
            <a:avLst/>
          </a:prstGeom>
          <a:ln w="38100">
            <a:tailEnd type="arrow"/>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7" name="Elbow Connector 36"/>
          <p:cNvCxnSpPr/>
          <p:nvPr/>
        </p:nvCxnSpPr>
        <p:spPr>
          <a:xfrm rot="16200000" flipH="1">
            <a:off x="4501982" y="3869525"/>
            <a:ext cx="313716" cy="557843"/>
          </a:xfrm>
          <a:prstGeom prst="bentConnector2">
            <a:avLst/>
          </a:prstGeom>
          <a:ln w="38100">
            <a:tailEnd type="arrow"/>
          </a:ln>
          <a:effectLst>
            <a:glow rad="1397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8" name="Elbow Connector 47"/>
          <p:cNvCxnSpPr/>
          <p:nvPr/>
        </p:nvCxnSpPr>
        <p:spPr>
          <a:xfrm rot="16200000" flipH="1">
            <a:off x="781906" y="3079337"/>
            <a:ext cx="316896" cy="588181"/>
          </a:xfrm>
          <a:prstGeom prst="bentConnector2">
            <a:avLst/>
          </a:prstGeom>
          <a:ln w="38100">
            <a:tailEnd type="arrow"/>
          </a:ln>
          <a:effectLst>
            <a:glow rad="1397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1" name="Elbow Connector 50"/>
          <p:cNvCxnSpPr/>
          <p:nvPr/>
        </p:nvCxnSpPr>
        <p:spPr>
          <a:xfrm>
            <a:off x="3352805" y="3543300"/>
            <a:ext cx="569919" cy="198120"/>
          </a:xfrm>
          <a:prstGeom prst="bentConnector2">
            <a:avLst/>
          </a:prstGeom>
          <a:ln w="38100">
            <a:tailEnd type="arrow"/>
          </a:ln>
          <a:effectLst>
            <a:glow rad="1397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4" name="Elbow Connector 53"/>
          <p:cNvCxnSpPr/>
          <p:nvPr/>
        </p:nvCxnSpPr>
        <p:spPr>
          <a:xfrm>
            <a:off x="6858002" y="4171950"/>
            <a:ext cx="940901" cy="530810"/>
          </a:xfrm>
          <a:prstGeom prst="bentConnector2">
            <a:avLst/>
          </a:prstGeom>
          <a:ln w="38100">
            <a:tailEnd type="arrow"/>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9458" name="Picture 2"/>
          <p:cNvPicPr>
            <a:picLocks noChangeAspect="1" noChangeArrowheads="1"/>
          </p:cNvPicPr>
          <p:nvPr/>
        </p:nvPicPr>
        <p:blipFill>
          <a:blip r:embed="rId1"/>
          <a:srcRect l="17500" t="32222" r="75625" b="60000"/>
          <a:stretch>
            <a:fillRect/>
          </a:stretch>
        </p:blipFill>
        <p:spPr bwMode="auto">
          <a:xfrm>
            <a:off x="228600" y="2800350"/>
            <a:ext cx="838200" cy="400050"/>
          </a:xfrm>
          <a:prstGeom prst="rect">
            <a:avLst/>
          </a:prstGeom>
          <a:noFill/>
          <a:ln w="9525">
            <a:noFill/>
            <a:miter lim="800000"/>
            <a:headEnd/>
            <a:tailEnd/>
          </a:ln>
          <a:effectLst/>
        </p:spPr>
      </p:pic>
      <p:pic>
        <p:nvPicPr>
          <p:cNvPr id="19459" name="Picture 3"/>
          <p:cNvPicPr>
            <a:picLocks noChangeAspect="1" noChangeArrowheads="1"/>
          </p:cNvPicPr>
          <p:nvPr/>
        </p:nvPicPr>
        <p:blipFill>
          <a:blip r:embed="rId2"/>
          <a:srcRect l="17500" t="42222" r="69375" b="34445"/>
          <a:stretch>
            <a:fillRect/>
          </a:stretch>
        </p:blipFill>
        <p:spPr bwMode="auto">
          <a:xfrm>
            <a:off x="1295400" y="2914650"/>
            <a:ext cx="1981200" cy="1485900"/>
          </a:xfrm>
          <a:prstGeom prst="rect">
            <a:avLst/>
          </a:prstGeom>
          <a:noFill/>
          <a:ln w="9525">
            <a:noFill/>
            <a:miter lim="800000"/>
            <a:headEnd/>
            <a:tailEnd/>
          </a:ln>
          <a:effectLst/>
        </p:spPr>
      </p:pic>
      <p:pic>
        <p:nvPicPr>
          <p:cNvPr id="19460" name="Picture 4"/>
          <p:cNvPicPr>
            <a:picLocks noChangeAspect="1" noChangeArrowheads="1"/>
          </p:cNvPicPr>
          <p:nvPr/>
        </p:nvPicPr>
        <p:blipFill>
          <a:blip r:embed="rId3"/>
          <a:srcRect l="17500" t="50000" r="75000" b="43333"/>
          <a:stretch>
            <a:fillRect/>
          </a:stretch>
        </p:blipFill>
        <p:spPr bwMode="auto">
          <a:xfrm>
            <a:off x="3581400" y="3829050"/>
            <a:ext cx="914400" cy="342900"/>
          </a:xfrm>
          <a:prstGeom prst="rect">
            <a:avLst/>
          </a:prstGeom>
          <a:noFill/>
          <a:ln w="9525">
            <a:noFill/>
            <a:miter lim="800000"/>
            <a:headEnd/>
            <a:tailEnd/>
          </a:ln>
          <a:effectLst/>
        </p:spPr>
      </p:pic>
      <p:pic>
        <p:nvPicPr>
          <p:cNvPr id="19461" name="Picture 5"/>
          <p:cNvPicPr>
            <a:picLocks noChangeAspect="1" noChangeArrowheads="1"/>
          </p:cNvPicPr>
          <p:nvPr/>
        </p:nvPicPr>
        <p:blipFill>
          <a:blip r:embed="rId3"/>
          <a:srcRect l="17500" t="57778" r="71875" b="18889"/>
          <a:stretch>
            <a:fillRect/>
          </a:stretch>
        </p:blipFill>
        <p:spPr bwMode="auto">
          <a:xfrm>
            <a:off x="5029200" y="3486150"/>
            <a:ext cx="1828800" cy="1694330"/>
          </a:xfrm>
          <a:prstGeom prst="rect">
            <a:avLst/>
          </a:prstGeom>
          <a:noFill/>
          <a:ln w="9525">
            <a:noFill/>
            <a:miter lim="800000"/>
            <a:headEnd/>
            <a:tailEnd/>
          </a:ln>
          <a:effectLst/>
        </p:spPr>
      </p:pic>
      <p:pic>
        <p:nvPicPr>
          <p:cNvPr id="19462" name="Picture 6"/>
          <p:cNvPicPr>
            <a:picLocks noChangeAspect="1" noChangeArrowheads="1"/>
          </p:cNvPicPr>
          <p:nvPr/>
        </p:nvPicPr>
        <p:blipFill>
          <a:blip r:embed="rId4"/>
          <a:srcRect l="17500" t="37778" r="69375" b="57778"/>
          <a:stretch>
            <a:fillRect/>
          </a:stretch>
        </p:blipFill>
        <p:spPr bwMode="auto">
          <a:xfrm>
            <a:off x="7010400" y="4686300"/>
            <a:ext cx="1600200" cy="228600"/>
          </a:xfrm>
          <a:prstGeom prst="rect">
            <a:avLst/>
          </a:prstGeom>
          <a:noFill/>
          <a:ln w="9525">
            <a:noFill/>
            <a:miter lim="800000"/>
            <a:headEnd/>
            <a:tailEnd/>
          </a:ln>
          <a:effectLst/>
        </p:spPr>
      </p:pic>
      <p:pic>
        <p:nvPicPr>
          <p:cNvPr id="19463" name="Picture 7"/>
          <p:cNvPicPr>
            <a:picLocks noChangeAspect="1" noChangeArrowheads="1"/>
          </p:cNvPicPr>
          <p:nvPr/>
        </p:nvPicPr>
        <p:blipFill>
          <a:blip r:embed="rId4"/>
          <a:srcRect l="17500" t="78889" r="52500" b="16666"/>
          <a:stretch>
            <a:fillRect/>
          </a:stretch>
        </p:blipFill>
        <p:spPr bwMode="auto">
          <a:xfrm>
            <a:off x="5334000" y="5543550"/>
            <a:ext cx="3657600" cy="228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op-n Analysis (2) (2).png"/>
          <p:cNvPicPr>
            <a:picLocks noChangeAspect="1"/>
          </p:cNvPicPr>
          <p:nvPr/>
        </p:nvPicPr>
        <p:blipFill>
          <a:blip r:embed="rId1"/>
          <a:stretch>
            <a:fillRect/>
          </a:stretch>
        </p:blipFill>
        <p:spPr>
          <a:xfrm>
            <a:off x="0" y="857250"/>
            <a:ext cx="9144000" cy="514350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tate-wise Data (1).png"/>
          <p:cNvPicPr>
            <a:picLocks noChangeAspect="1"/>
          </p:cNvPicPr>
          <p:nvPr/>
        </p:nvPicPr>
        <p:blipFill>
          <a:blip r:embed="rId1"/>
          <a:stretch>
            <a:fillRect/>
          </a:stretch>
        </p:blipFill>
        <p:spPr>
          <a:xfrm>
            <a:off x="0" y="857250"/>
            <a:ext cx="9144000" cy="514350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Yearly Analysis (1).png"/>
          <p:cNvPicPr>
            <a:picLocks noChangeAspect="1"/>
          </p:cNvPicPr>
          <p:nvPr/>
        </p:nvPicPr>
        <p:blipFill>
          <a:blip r:embed="rId1"/>
          <a:stretch>
            <a:fillRect/>
          </a:stretch>
        </p:blipFill>
        <p:spPr>
          <a:xfrm>
            <a:off x="0" y="857250"/>
            <a:ext cx="9144000" cy="51435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609" y="1017940"/>
            <a:ext cx="8229600" cy="651272"/>
          </a:xfrm>
        </p:spPr>
        <p:txBody>
          <a:bodyPr>
            <a:normAutofit/>
          </a:bodyPr>
          <a:lstStyle/>
          <a:p>
            <a:r>
              <a:rPr lang="en-US" sz="2700" b="1" dirty="0" smtClean="0">
                <a:latin typeface="Californian FB" pitchFamily="18" charset="0"/>
              </a:rPr>
              <a:t>BENEFITS TO OTHER BUSINESSES</a:t>
            </a:r>
            <a:endParaRPr lang="en-US" sz="2700" b="1" dirty="0">
              <a:latin typeface="Californian FB" pitchFamily="18" charset="0"/>
            </a:endParaRPr>
          </a:p>
        </p:txBody>
      </p:sp>
      <p:sp>
        <p:nvSpPr>
          <p:cNvPr id="3" name="Content Placeholder 2"/>
          <p:cNvSpPr>
            <a:spLocks noGrp="1"/>
          </p:cNvSpPr>
          <p:nvPr>
            <p:ph idx="1"/>
          </p:nvPr>
        </p:nvSpPr>
        <p:spPr>
          <a:xfrm>
            <a:off x="496019" y="1759790"/>
            <a:ext cx="5562600" cy="4001578"/>
          </a:xfrm>
        </p:spPr>
        <p:txBody>
          <a:bodyPr>
            <a:normAutofit/>
          </a:bodyPr>
          <a:lstStyle/>
          <a:p>
            <a:pPr algn="just">
              <a:buFont typeface="Wingdings" panose="05000000000000000000" pitchFamily="2" charset="2"/>
              <a:buChar char="Ø"/>
            </a:pPr>
            <a:r>
              <a:rPr lang="en-US" sz="1650" dirty="0" smtClean="0">
                <a:latin typeface="Times New Roman" panose="02020603050405020304" charset="0"/>
                <a:cs typeface="Times New Roman" panose="02020603050405020304" charset="0"/>
              </a:rPr>
              <a:t>Improve farming productivity and operations- Farmers </a:t>
            </a:r>
            <a:r>
              <a:rPr lang="en-US" sz="1650" dirty="0">
                <a:latin typeface="Times New Roman" panose="02020603050405020304" charset="0"/>
                <a:cs typeface="Times New Roman" panose="02020603050405020304" charset="0"/>
              </a:rPr>
              <a:t>can analyze weather conditions, temperature, water usage and soil conditions </a:t>
            </a:r>
            <a:r>
              <a:rPr lang="en-US" sz="1650" dirty="0" smtClean="0">
                <a:latin typeface="Times New Roman" panose="02020603050405020304" charset="0"/>
                <a:cs typeface="Times New Roman" panose="02020603050405020304" charset="0"/>
              </a:rPr>
              <a:t>to </a:t>
            </a:r>
            <a:r>
              <a:rPr lang="en-US" sz="1650" dirty="0">
                <a:latin typeface="Times New Roman" panose="02020603050405020304" charset="0"/>
                <a:cs typeface="Times New Roman" panose="02020603050405020304" charset="0"/>
              </a:rPr>
              <a:t>make informed decisions on business choices -- like determining the most feasible crop choices that year or which hybrid seeds decreased waste.</a:t>
            </a:r>
            <a:endParaRPr lang="en-US" sz="1650" dirty="0">
              <a:latin typeface="Times New Roman" panose="02020603050405020304" charset="0"/>
              <a:cs typeface="Times New Roman" panose="02020603050405020304" charset="0"/>
            </a:endParaRPr>
          </a:p>
          <a:p>
            <a:pPr algn="just">
              <a:buFont typeface="Wingdings" panose="05000000000000000000" pitchFamily="2" charset="2"/>
              <a:buChar char="Ø"/>
            </a:pPr>
            <a:r>
              <a:rPr lang="en-US" sz="1650" dirty="0">
                <a:latin typeface="Times New Roman" panose="02020603050405020304" charset="0"/>
                <a:cs typeface="Times New Roman" panose="02020603050405020304" charset="0"/>
              </a:rPr>
              <a:t>In </a:t>
            </a:r>
            <a:r>
              <a:rPr lang="en-US" sz="1650" dirty="0" err="1" smtClean="0">
                <a:latin typeface="Times New Roman" panose="02020603050405020304" charset="0"/>
                <a:cs typeface="Times New Roman" panose="02020603050405020304" charset="0"/>
              </a:rPr>
              <a:t>AgriTech</a:t>
            </a:r>
            <a:r>
              <a:rPr lang="en-US" sz="1650" dirty="0" smtClean="0">
                <a:latin typeface="Times New Roman" panose="02020603050405020304" charset="0"/>
                <a:cs typeface="Times New Roman" panose="02020603050405020304" charset="0"/>
              </a:rPr>
              <a:t>- Cooperation </a:t>
            </a:r>
            <a:r>
              <a:rPr lang="en-US" sz="1650" dirty="0">
                <a:latin typeface="Times New Roman" panose="02020603050405020304" charset="0"/>
                <a:cs typeface="Times New Roman" panose="02020603050405020304" charset="0"/>
              </a:rPr>
              <a:t>between private farmers, big agricultural corporations, communities, and </a:t>
            </a:r>
            <a:r>
              <a:rPr lang="en-US" sz="1650" dirty="0" smtClean="0">
                <a:latin typeface="Times New Roman" panose="02020603050405020304" charset="0"/>
                <a:cs typeface="Times New Roman" panose="02020603050405020304" charset="0"/>
              </a:rPr>
              <a:t>governments. Such </a:t>
            </a:r>
            <a:r>
              <a:rPr lang="en-US" sz="1650" dirty="0">
                <a:latin typeface="Times New Roman" panose="02020603050405020304" charset="0"/>
                <a:cs typeface="Times New Roman" panose="02020603050405020304" charset="0"/>
              </a:rPr>
              <a:t>cooperation can result in the wider promotion of agriculture and rural development, a reduction in poverty, and food security. </a:t>
            </a:r>
            <a:endParaRPr lang="en-US" sz="1650" dirty="0">
              <a:latin typeface="Times New Roman" panose="02020603050405020304" charset="0"/>
              <a:cs typeface="Times New Roman" panose="02020603050405020304" charset="0"/>
            </a:endParaRPr>
          </a:p>
          <a:p>
            <a:pPr algn="just">
              <a:buFont typeface="Wingdings" panose="05000000000000000000" pitchFamily="2" charset="2"/>
              <a:buChar char="Ø"/>
            </a:pPr>
            <a:r>
              <a:rPr lang="en-US" sz="1650" dirty="0" smtClean="0">
                <a:latin typeface="Times New Roman" panose="02020603050405020304" charset="0"/>
                <a:cs typeface="Times New Roman" panose="02020603050405020304" charset="0"/>
              </a:rPr>
              <a:t>Stop </a:t>
            </a:r>
            <a:r>
              <a:rPr lang="en-US" sz="1650" dirty="0">
                <a:latin typeface="Times New Roman" panose="02020603050405020304" charset="0"/>
                <a:cs typeface="Times New Roman" panose="02020603050405020304" charset="0"/>
              </a:rPr>
              <a:t>migration of the labor force.</a:t>
            </a:r>
            <a:endParaRPr lang="en-US" sz="1650" dirty="0">
              <a:latin typeface="Times New Roman" panose="02020603050405020304" charset="0"/>
              <a:cs typeface="Times New Roman" panose="02020603050405020304" charset="0"/>
            </a:endParaRPr>
          </a:p>
          <a:p>
            <a:pPr algn="just">
              <a:buFont typeface="Wingdings" panose="05000000000000000000" pitchFamily="2" charset="2"/>
              <a:buChar char="Ø"/>
            </a:pPr>
            <a:r>
              <a:rPr lang="en-US" sz="1650" dirty="0">
                <a:latin typeface="Times New Roman" panose="02020603050405020304" charset="0"/>
                <a:cs typeface="Times New Roman" panose="02020603050405020304" charset="0"/>
              </a:rPr>
              <a:t>Reduce food waste- 20% to 30% of food is wasted today at various stages of the supply chain.</a:t>
            </a:r>
            <a:endParaRPr lang="en-US" sz="1650" dirty="0">
              <a:latin typeface="Times New Roman" panose="02020603050405020304" charset="0"/>
              <a:cs typeface="Times New Roman" panose="02020603050405020304" charset="0"/>
            </a:endParaRPr>
          </a:p>
        </p:txBody>
      </p:sp>
      <p:pic>
        <p:nvPicPr>
          <p:cNvPr id="3076" name="Picture 4" descr="Two farmers shake hands against the background of a wheat field -  Conclusion of a contract - Done Deal Stock Photo - Alamy"/>
          <p:cNvPicPr>
            <a:picLocks noChangeAspect="1" noChangeArrowheads="1"/>
          </p:cNvPicPr>
          <p:nvPr/>
        </p:nvPicPr>
        <p:blipFill>
          <a:blip r:embed="rId1" cstate="print"/>
          <a:srcRect b="6535"/>
          <a:stretch>
            <a:fillRect/>
          </a:stretch>
        </p:blipFill>
        <p:spPr bwMode="auto">
          <a:xfrm>
            <a:off x="6324602" y="2114550"/>
            <a:ext cx="2424011" cy="2743200"/>
          </a:xfrm>
          <a:prstGeom prst="rect">
            <a:avLst/>
          </a:prstGeom>
          <a:noFill/>
          <a:ln w="28575">
            <a:solidFill>
              <a:srgbClr val="FFFF00"/>
            </a:solid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3045</Words>
  <Application>WPS Presentation</Application>
  <PresentationFormat>On-screen Show (4:3)</PresentationFormat>
  <Paragraphs>81</Paragraphs>
  <Slides>11</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11</vt:i4>
      </vt:variant>
    </vt:vector>
  </HeadingPairs>
  <TitlesOfParts>
    <vt:vector size="21" baseType="lpstr">
      <vt:lpstr>Arial</vt:lpstr>
      <vt:lpstr>SimSun</vt:lpstr>
      <vt:lpstr>Wingdings</vt:lpstr>
      <vt:lpstr>Castellar</vt:lpstr>
      <vt:lpstr>Times New Roman</vt:lpstr>
      <vt:lpstr>Californian FB</vt:lpstr>
      <vt:lpstr>Calibri</vt:lpstr>
      <vt:lpstr>Microsoft YaHei</vt:lpstr>
      <vt:lpstr>Arial Unicode MS</vt:lpstr>
      <vt:lpstr>Office Theme</vt:lpstr>
      <vt:lpstr>PROJECT 7: CROP PRODUCTION ANALYSIS IN INDIA Domain: Agriculture</vt:lpstr>
      <vt:lpstr>INTRODUCTION</vt:lpstr>
      <vt:lpstr>PROBLEM STATEMENT</vt:lpstr>
      <vt:lpstr>ANALYSIS</vt:lpstr>
      <vt:lpstr>DATA CLEANING</vt:lpstr>
      <vt:lpstr>PowerPoint 演示文稿</vt:lpstr>
      <vt:lpstr>PowerPoint 演示文稿</vt:lpstr>
      <vt:lpstr>PowerPoint 演示文稿</vt:lpstr>
      <vt:lpstr>BENEFITS TO OTHER BUSINESSES</vt:lpstr>
      <vt:lpstr>B2B SUPPLY CHAIN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7: CROP PRODUCTION ANALYSIS IN INDIA Domain: Agriculture</dc:title>
  <dc:creator>HP</dc:creator>
  <cp:lastModifiedBy>badal</cp:lastModifiedBy>
  <cp:revision>9</cp:revision>
  <dcterms:created xsi:type="dcterms:W3CDTF">2023-02-17T12:15:00Z</dcterms:created>
  <dcterms:modified xsi:type="dcterms:W3CDTF">2023-03-23T05:24:49Z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C825776815844E0FABBEE9939E1E8F98</vt:lpwstr>
  </property>
  <property fmtid="{D5CDD505-2E9C-101B-9397-08002B2CF9AE}" pid="3" name="KSOProductBuildVer">
    <vt:lpwstr>1033-11.2.0.11219</vt:lpwstr>
  </property>
</Properties>
</file>